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5" r:id="rId4"/>
    <p:sldId id="258" r:id="rId5"/>
    <p:sldId id="296" r:id="rId6"/>
    <p:sldId id="301" r:id="rId7"/>
    <p:sldId id="293" r:id="rId8"/>
    <p:sldId id="297" r:id="rId9"/>
    <p:sldId id="300" r:id="rId10"/>
    <p:sldId id="259" r:id="rId11"/>
    <p:sldId id="292" r:id="rId12"/>
    <p:sldId id="294" r:id="rId13"/>
    <p:sldId id="262" r:id="rId14"/>
    <p:sldId id="290" r:id="rId15"/>
    <p:sldId id="298" r:id="rId16"/>
    <p:sldId id="267" r:id="rId17"/>
    <p:sldId id="270" r:id="rId18"/>
    <p:sldId id="269" r:id="rId19"/>
    <p:sldId id="271" r:id="rId20"/>
    <p:sldId id="299" r:id="rId21"/>
    <p:sldId id="272" r:id="rId22"/>
    <p:sldId id="273" r:id="rId23"/>
    <p:sldId id="274" r:id="rId24"/>
    <p:sldId id="275" r:id="rId25"/>
    <p:sldId id="276" r:id="rId26"/>
    <p:sldId id="304" r:id="rId27"/>
    <p:sldId id="278" r:id="rId28"/>
    <p:sldId id="280" r:id="rId29"/>
    <p:sldId id="281" r:id="rId30"/>
    <p:sldId id="282" r:id="rId31"/>
    <p:sldId id="284" r:id="rId32"/>
    <p:sldId id="291" r:id="rId33"/>
    <p:sldId id="285" r:id="rId34"/>
    <p:sldId id="283" r:id="rId35"/>
    <p:sldId id="302" r:id="rId36"/>
    <p:sldId id="303" r:id="rId37"/>
    <p:sldId id="263" r:id="rId38"/>
    <p:sldId id="26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85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61FC3E-2419-46DC-B501-90F5BF5AA1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B75B-F7D8-4602-A39E-DC901BECFE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FBE7-E95B-43B1-871D-3A21A6A31476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C6A63-942C-4783-B72B-DB1D082FBB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CD33E-2852-45B2-B13C-DF33881202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9C89-6B99-4998-A7E2-6A62B0B176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53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5FAA5-E12A-476C-B435-2317312C0ADB}" type="datetimeFigureOut">
              <a:rPr lang="en-IE" smtClean="0"/>
              <a:t>05/10/2021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27D5-B23F-4F3E-B58E-12BACAF448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13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17299E-EAE4-4677-9E77-6062E2F9911C}" type="datetime1">
              <a:rPr lang="en-IE" smtClean="0"/>
              <a:t>05/10/2021</a:t>
            </a:fld>
            <a:endParaRPr lang="en-I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69F5-606C-4BA1-B0FE-74957A903E41}" type="datetime1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0C9-6A5C-440F-B46F-06451844161B}" type="datetime1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ADCABC-CC9B-4CCB-BB4C-A3F1BDF074C0}" type="datetime1">
              <a:rPr lang="en-IE" smtClean="0"/>
              <a:t>05/10/2021</a:t>
            </a:fld>
            <a:endParaRPr lang="en-I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7447-EAE0-4632-85D6-23E0BB69410F}" type="datetime1">
              <a:rPr lang="en-IE" smtClean="0"/>
              <a:t>05/10/2021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docshape1">
            <a:extLst>
              <a:ext uri="{FF2B5EF4-FFF2-40B4-BE49-F238E27FC236}">
                <a16:creationId xmlns:a16="http://schemas.microsoft.com/office/drawing/2014/main" id="{3BDD4AF7-DD32-45F9-B9A3-44370EFB396C}"/>
              </a:ext>
            </a:extLst>
          </p:cNvPr>
          <p:cNvSpPr>
            <a:spLocks/>
          </p:cNvSpPr>
          <p:nvPr userDrawn="1"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docshape2">
            <a:extLst>
              <a:ext uri="{FF2B5EF4-FFF2-40B4-BE49-F238E27FC236}">
                <a16:creationId xmlns:a16="http://schemas.microsoft.com/office/drawing/2014/main" id="{C21A2C63-4DFA-421F-AE39-BE551A48C774}"/>
              </a:ext>
            </a:extLst>
          </p:cNvPr>
          <p:cNvSpPr>
            <a:spLocks/>
          </p:cNvSpPr>
          <p:nvPr userDrawn="1"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3F958C-978E-4EBB-A9A8-8836D6C36DC8}" type="datetime1">
              <a:rPr lang="en-IE" smtClean="0"/>
              <a:t>05/10/2021</a:t>
            </a:fld>
            <a:endParaRPr lang="en-I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32EA0D2-C7D7-44BC-AEAF-03187882BCB0}" type="datetime1">
              <a:rPr lang="en-IE" smtClean="0"/>
              <a:t>05/10/2021</a:t>
            </a:fld>
            <a:endParaRPr lang="en-I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589E-BAF1-4A0F-AD81-4EA986D57CB9}" type="datetime1">
              <a:rPr lang="en-IE" smtClean="0"/>
              <a:t>05/10/2021</a:t>
            </a:fld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docshape1">
            <a:extLst>
              <a:ext uri="{FF2B5EF4-FFF2-40B4-BE49-F238E27FC236}">
                <a16:creationId xmlns:a16="http://schemas.microsoft.com/office/drawing/2014/main" id="{D0530A89-F40A-4376-BE1F-261F263EF105}"/>
              </a:ext>
            </a:extLst>
          </p:cNvPr>
          <p:cNvSpPr>
            <a:spLocks/>
          </p:cNvSpPr>
          <p:nvPr userDrawn="1"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docshape2">
            <a:extLst>
              <a:ext uri="{FF2B5EF4-FFF2-40B4-BE49-F238E27FC236}">
                <a16:creationId xmlns:a16="http://schemas.microsoft.com/office/drawing/2014/main" id="{F6D0E7D2-1031-4200-8151-C4F0179539C0}"/>
              </a:ext>
            </a:extLst>
          </p:cNvPr>
          <p:cNvSpPr>
            <a:spLocks/>
          </p:cNvSpPr>
          <p:nvPr userDrawn="1"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77D1-BDFA-41DA-A7CA-52BF632896F9}" type="datetime1">
              <a:rPr lang="en-IE" smtClean="0"/>
              <a:t>05/10/2021</a:t>
            </a:fld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883EE5-9B44-48D6-AB5A-C82A3C77D4CF}" type="datetime1">
              <a:rPr lang="en-IE" smtClean="0"/>
              <a:t>05/10/2021</a:t>
            </a:fld>
            <a:endParaRPr lang="en-I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226DF4C-8C70-4439-9C56-470F1815FC77}" type="datetime1">
              <a:rPr lang="en-IE" smtClean="0"/>
              <a:t>05/10/2021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E367076-6B61-4688-B31C-1E5ACCCF22D0}" type="datetime1">
              <a:rPr lang="en-IE" smtClean="0"/>
              <a:t>05/10/2021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0E4C6B3-8B57-419E-9371-FC9F32B594EF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879859"/>
            <a:ext cx="4013200" cy="549141"/>
          </a:xfrm>
        </p:spPr>
        <p:txBody>
          <a:bodyPr/>
          <a:lstStyle/>
          <a:p>
            <a:r>
              <a:rPr lang="en-IE" dirty="0"/>
              <a:t>HEALTH &amp; SAFETY INDUCTION FOR CONTRACTORS</a:t>
            </a:r>
          </a:p>
          <a:p>
            <a:endParaRPr lang="en-IE" dirty="0"/>
          </a:p>
        </p:txBody>
      </p:sp>
      <p:pic>
        <p:nvPicPr>
          <p:cNvPr id="5122" name="Picture 3" descr="image001">
            <a:extLst>
              <a:ext uri="{FF2B5EF4-FFF2-40B4-BE49-F238E27FC236}">
                <a16:creationId xmlns:a16="http://schemas.microsoft.com/office/drawing/2014/main" id="{B6E1CC5F-D64D-418B-B7DE-74DD9C72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211282" cy="211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7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On Arrival Report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TUS Supervisor/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Reception/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Caretakers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the campus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Sign In on arrival and sign out when leaving.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92B0A95F-CF5B-43BA-A6F4-79A1DDCDA876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55AD48F2-7F0D-4C13-8455-492ADF5D2348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765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Smoking is prohibited in all buildings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And within 6 metres of all entrances, and openings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This includes e-</a:t>
            </a:r>
            <a:r>
              <a:rPr lang="en-IE" sz="2400" dirty="0" err="1">
                <a:latin typeface="Arial" panose="020B0604020202020204" pitchFamily="34" charset="0"/>
                <a:cs typeface="Arial" panose="020B0604020202020204" pitchFamily="34" charset="0"/>
              </a:rPr>
              <a:t>cigerettes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4FE8ABC5-5FB6-49B4-A14C-D9439EA2D89E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C4D6E01E-5CCF-43A2-8840-713A2DF3864E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92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Access confined to specific work area.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We need to know where you are working at all times.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Hazards present in TUS: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Biological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Electricity &amp; Machinery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Asbestos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Roof work/work at height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9C6D2547-A7E4-4CE8-9A20-5784FDCF00D3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B784FDF5-80F4-4FB0-9FDB-ECF976A3351A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96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IE" dirty="0"/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Contractors may use any of the Student Car Parks or park in areas assigned by TUSs Responsible Person.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Parking in unauthorised areas may result in Clamping.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Parking Permits may be obtained, as appropriate, from the Estates Office.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Speed limit of 15kM/h on all campuses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F6E6093A-BCEF-467A-816D-33A05024CC30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1F8C7DCB-FC03-454E-B687-AFF239DA462D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455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must be planned, appropriately scheduled and risk assessed.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Advance notice given to TUS responsible person of dates and times.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Risk Assessments and/or method statements may be requested.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Advance notice must be given for work permits.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Planning Work 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8C0FF51A-EE53-492B-B53C-DC6CD3ACC3F6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B8AEA999-E738-43B9-B5E8-B91E5651CEED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57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permits: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Confined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Roof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Hot Works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86009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All hot works involving: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cutting /grinding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brazing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bitumen boilers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naked flames or any other equipment producing heat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must not commence without a method statement and a first obtaining a Hot Work Permit. </a:t>
            </a:r>
          </a:p>
        </p:txBody>
      </p:sp>
    </p:spTree>
    <p:extLst>
      <p:ext uri="{BB962C8B-B14F-4D97-AF65-F5344CB8AC3E}">
        <p14:creationId xmlns:p14="http://schemas.microsoft.com/office/powerpoint/2010/main" val="224295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778" y="2348880"/>
            <a:ext cx="82265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sz="3200" dirty="0"/>
          </a:p>
          <a:p>
            <a:r>
              <a:rPr lang="en-IE" sz="3200" dirty="0"/>
              <a:t>Flammable liquids, gases must be stored in </a:t>
            </a:r>
          </a:p>
          <a:p>
            <a:r>
              <a:rPr lang="en-IE" sz="3200" dirty="0"/>
              <a:t>appropriately labelled containers in a secure well</a:t>
            </a:r>
          </a:p>
          <a:p>
            <a:r>
              <a:rPr lang="en-IE" sz="3200" dirty="0"/>
              <a:t>ventilated area out of doors (Never in Operational</a:t>
            </a:r>
          </a:p>
          <a:p>
            <a:r>
              <a:rPr lang="en-IE" sz="3200" dirty="0"/>
              <a:t>Buildings) </a:t>
            </a:r>
          </a:p>
        </p:txBody>
      </p:sp>
    </p:spTree>
    <p:extLst>
      <p:ext uri="{BB962C8B-B14F-4D97-AF65-F5344CB8AC3E}">
        <p14:creationId xmlns:p14="http://schemas.microsoft.com/office/powerpoint/2010/main" val="131081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778" y="2185134"/>
            <a:ext cx="74061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Remove all waste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Waste  must be disposed of in  compliance with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Local Authority  Regulations and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National Legislation.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Where hazardous waste is disposed of a copy of the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Disposal Certificate must be furnished to TUS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099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922451"/>
            <a:ext cx="81157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Contractor employees must not interfere with or </a:t>
            </a:r>
          </a:p>
          <a:p>
            <a:r>
              <a:rPr lang="en-IE" sz="3200" dirty="0"/>
              <a:t>misuse any  appliance, equipment or other means </a:t>
            </a:r>
          </a:p>
          <a:p>
            <a:r>
              <a:rPr lang="en-IE" sz="3200" dirty="0"/>
              <a:t>or thing  provided by TUS to ensure safety.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836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This Induction session must be completed by </a:t>
            </a:r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all contractors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before commencing work for Technological University of the Shannon: Midlands Midwest</a:t>
            </a:r>
          </a:p>
          <a:p>
            <a:pPr lvl="1">
              <a:buFont typeface="Wingdings" pitchFamily="2" charset="2"/>
              <a:buChar char="q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Only Contractors who have completed this course are allowed to commence work on any Premises owned or occupied by TUS.</a:t>
            </a:r>
          </a:p>
          <a:p>
            <a:pPr lvl="1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4" name="docshape1">
            <a:extLst>
              <a:ext uri="{FF2B5EF4-FFF2-40B4-BE49-F238E27FC236}">
                <a16:creationId xmlns:a16="http://schemas.microsoft.com/office/drawing/2014/main" id="{019D3813-1A32-4DC7-A4C0-5507FF946A05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docshape2">
            <a:extLst>
              <a:ext uri="{FF2B5EF4-FFF2-40B4-BE49-F238E27FC236}">
                <a16:creationId xmlns:a16="http://schemas.microsoft.com/office/drawing/2014/main" id="{75B8BEA0-41E1-49DE-8CD3-C7B2F1E817C6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30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1" y="2060843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areas must be appropriately cordoned off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to prevent access to unauthorised personnel.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areas must be kept free of obstructions,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slip and trip hazards as far as possible.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The worksite must be secure particularly after duty hours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to prevent unauthorised access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Materials, tools, equipment etc. may only  be stored in locations agreed with Responsible TUS Person.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32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312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6659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Ensure that exits and escape routes are kept </a:t>
            </a:r>
          </a:p>
          <a:p>
            <a:r>
              <a:rPr lang="en-IE" sz="2800" dirty="0"/>
              <a:t>clear at all times</a:t>
            </a:r>
          </a:p>
          <a:p>
            <a:endParaRPr lang="en-IE" sz="2800" dirty="0"/>
          </a:p>
          <a:p>
            <a:r>
              <a:rPr lang="en-IE" sz="2800" dirty="0"/>
              <a:t>Report all spills as soon as they occur</a:t>
            </a:r>
          </a:p>
          <a:p>
            <a:endParaRPr lang="en-IE" sz="2800" dirty="0"/>
          </a:p>
          <a:p>
            <a:r>
              <a:rPr lang="en-IE" sz="2800" dirty="0"/>
              <a:t>Report defects to the Responsible TUS Person</a:t>
            </a:r>
          </a:p>
          <a:p>
            <a:endParaRPr lang="en-IE" sz="2800" dirty="0"/>
          </a:p>
          <a:p>
            <a:r>
              <a:rPr lang="en-IE" sz="2800" dirty="0"/>
              <a:t>Report all damage to TUS property no matter </a:t>
            </a:r>
          </a:p>
          <a:p>
            <a:r>
              <a:rPr lang="en-IE" sz="2800" dirty="0"/>
              <a:t>how minor to the Responsible Person</a:t>
            </a:r>
          </a:p>
        </p:txBody>
      </p:sp>
    </p:spTree>
    <p:extLst>
      <p:ext uri="{BB962C8B-B14F-4D97-AF65-F5344CB8AC3E}">
        <p14:creationId xmlns:p14="http://schemas.microsoft.com/office/powerpoint/2010/main" val="14565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70644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sz="2800" dirty="0"/>
          </a:p>
          <a:p>
            <a:r>
              <a:rPr lang="en-IE" sz="2800" dirty="0"/>
              <a:t>University welfare facilities must be maintained in</a:t>
            </a:r>
          </a:p>
          <a:p>
            <a:r>
              <a:rPr lang="en-IE" sz="2800" dirty="0"/>
              <a:t>a safe, clean and hygienic condition. </a:t>
            </a:r>
          </a:p>
          <a:p>
            <a:endParaRPr lang="en-IE" sz="2800" dirty="0"/>
          </a:p>
          <a:p>
            <a:r>
              <a:rPr lang="en-IE" sz="2800" dirty="0"/>
              <a:t>Food shall only be consumed in designated areas</a:t>
            </a:r>
          </a:p>
        </p:txBody>
      </p:sp>
    </p:spTree>
    <p:extLst>
      <p:ext uri="{BB962C8B-B14F-4D97-AF65-F5344CB8AC3E}">
        <p14:creationId xmlns:p14="http://schemas.microsoft.com/office/powerpoint/2010/main" val="29842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74298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The contractor shall not carry out work of a </a:t>
            </a:r>
          </a:p>
          <a:p>
            <a:r>
              <a:rPr lang="en-IE" sz="3200" dirty="0"/>
              <a:t>noisy nature without prior approval from the </a:t>
            </a:r>
          </a:p>
          <a:p>
            <a:r>
              <a:rPr lang="en-IE" sz="3200" dirty="0"/>
              <a:t>Responsible TUS Person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83098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492896"/>
            <a:ext cx="82425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Before the commencement of work internally </a:t>
            </a:r>
          </a:p>
          <a:p>
            <a:r>
              <a:rPr lang="en-IE" sz="3200" dirty="0"/>
              <a:t>which is likely to generate dust, vapours, fumes, </a:t>
            </a:r>
          </a:p>
          <a:p>
            <a:r>
              <a:rPr lang="en-IE" sz="3200" dirty="0"/>
              <a:t>mists, sprays etc. arrangements must be made </a:t>
            </a:r>
          </a:p>
          <a:p>
            <a:r>
              <a:rPr lang="en-IE" sz="3200" dirty="0"/>
              <a:t>with Estates Office to prevent the inadvertent </a:t>
            </a:r>
          </a:p>
          <a:p>
            <a:r>
              <a:rPr lang="en-IE" sz="3200" dirty="0"/>
              <a:t>operation of the Fire Detection and </a:t>
            </a:r>
          </a:p>
          <a:p>
            <a:r>
              <a:rPr lang="en-IE" sz="3200" dirty="0"/>
              <a:t>Alarm System as such agents can affect </a:t>
            </a:r>
          </a:p>
          <a:p>
            <a:r>
              <a:rPr lang="en-IE" sz="3200" dirty="0"/>
              <a:t>smoke detectors.</a:t>
            </a:r>
          </a:p>
        </p:txBody>
      </p:sp>
    </p:spTree>
    <p:extLst>
      <p:ext uri="{BB962C8B-B14F-4D97-AF65-F5344CB8AC3E}">
        <p14:creationId xmlns:p14="http://schemas.microsoft.com/office/powerpoint/2010/main" val="48138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778" y="2334862"/>
            <a:ext cx="762356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u="sng" dirty="0"/>
              <a:t>Gas Welding</a:t>
            </a:r>
          </a:p>
          <a:p>
            <a:endParaRPr lang="en-IE" sz="3200" dirty="0"/>
          </a:p>
          <a:p>
            <a:r>
              <a:rPr lang="en-IE" sz="3200" dirty="0"/>
              <a:t>Where gas welding has to be carried out in</a:t>
            </a:r>
          </a:p>
          <a:p>
            <a:r>
              <a:rPr lang="en-IE" sz="3200" dirty="0"/>
              <a:t>Buildings the cylinders must be adequately </a:t>
            </a:r>
          </a:p>
          <a:p>
            <a:r>
              <a:rPr lang="en-IE" sz="3200" dirty="0"/>
              <a:t>Secured to prevent falling. The gas lines </a:t>
            </a:r>
          </a:p>
          <a:p>
            <a:r>
              <a:rPr lang="en-IE" sz="3200" dirty="0"/>
              <a:t>must be fitted with Flash Back Arrestors and </a:t>
            </a:r>
          </a:p>
          <a:p>
            <a:r>
              <a:rPr lang="en-IE" sz="3200" dirty="0"/>
              <a:t>the Equipment must comply with BCGA</a:t>
            </a:r>
          </a:p>
          <a:p>
            <a:r>
              <a:rPr lang="en-IE" sz="3200" dirty="0"/>
              <a:t>Guidance.</a:t>
            </a:r>
          </a:p>
        </p:txBody>
      </p:sp>
    </p:spTree>
    <p:extLst>
      <p:ext uri="{BB962C8B-B14F-4D97-AF65-F5344CB8AC3E}">
        <p14:creationId xmlns:p14="http://schemas.microsoft.com/office/powerpoint/2010/main" val="2852573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5" y="220486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Work at height must be carried out  in compliance with appropriate legislation associated regulations and best practice.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3200" dirty="0"/>
              <a:t>Most importantly, as per your work at height training! </a:t>
            </a:r>
          </a:p>
        </p:txBody>
      </p:sp>
    </p:spTree>
    <p:extLst>
      <p:ext uri="{BB962C8B-B14F-4D97-AF65-F5344CB8AC3E}">
        <p14:creationId xmlns:p14="http://schemas.microsoft.com/office/powerpoint/2010/main" val="120856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97668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b="1" u="sng" dirty="0"/>
          </a:p>
          <a:p>
            <a:r>
              <a:rPr lang="en-IE" sz="2800" b="1" u="sng" dirty="0"/>
              <a:t>Ladders</a:t>
            </a:r>
          </a:p>
          <a:p>
            <a:r>
              <a:rPr lang="en-IE" sz="2800" dirty="0"/>
              <a:t>You must use your own company ladders – do not use any TUS work equipment unless given specific permission to do so!</a:t>
            </a:r>
          </a:p>
          <a:p>
            <a:endParaRPr lang="en-IE" sz="2800" dirty="0"/>
          </a:p>
          <a:p>
            <a:r>
              <a:rPr lang="en-IE" sz="2800" dirty="0"/>
              <a:t>Ladders only used when necessary and appropriate. </a:t>
            </a:r>
          </a:p>
          <a:p>
            <a:endParaRPr lang="en-IE" sz="2800" dirty="0"/>
          </a:p>
          <a:p>
            <a:r>
              <a:rPr lang="en-IE" sz="2800" dirty="0"/>
              <a:t>Training &amp; used in accordance with manufacturers </a:t>
            </a:r>
          </a:p>
          <a:p>
            <a:r>
              <a:rPr lang="en-IE" sz="2800" dirty="0"/>
              <a:t>instructions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64923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849481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b="1" u="sng" dirty="0"/>
          </a:p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Ladders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Only considered where the use of towers,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mobile platforms, scaffolds is not appropriate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Need to justify whether a ladder/stepladder is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the most suitable access equipment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Risk Assessment &amp; Hierarchy of Control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Avoid work at height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 falls from height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Reduce the consequences of a fall</a:t>
            </a:r>
          </a:p>
        </p:txBody>
      </p:sp>
    </p:spTree>
    <p:extLst>
      <p:ext uri="{BB962C8B-B14F-4D97-AF65-F5344CB8AC3E}">
        <p14:creationId xmlns:p14="http://schemas.microsoft.com/office/powerpoint/2010/main" val="1773716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276872"/>
            <a:ext cx="71384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u="sng" dirty="0"/>
              <a:t>Ladders</a:t>
            </a:r>
          </a:p>
          <a:p>
            <a:r>
              <a:rPr lang="en-IE" sz="2800" dirty="0"/>
              <a:t>Only use ladder/stepladder where work </a:t>
            </a:r>
          </a:p>
          <a:p>
            <a:r>
              <a:rPr lang="en-IE" sz="2800" dirty="0"/>
              <a:t>is of short duration</a:t>
            </a:r>
          </a:p>
          <a:p>
            <a:r>
              <a:rPr lang="en-IE" sz="2800" dirty="0"/>
              <a:t>Low risk – fall unlikely – unlikely to cause injury</a:t>
            </a:r>
          </a:p>
          <a:p>
            <a:r>
              <a:rPr lang="en-IE" sz="2800" dirty="0"/>
              <a:t>For light work – not strenuous or heavy</a:t>
            </a:r>
          </a:p>
          <a:p>
            <a:r>
              <a:rPr lang="en-IE" sz="2800" dirty="0"/>
              <a:t>Does not involve carrying heavy/awkward loads</a:t>
            </a:r>
          </a:p>
          <a:p>
            <a:r>
              <a:rPr lang="en-IE" sz="2800" dirty="0"/>
              <a:t>Where 3 points of contact are maintained</a:t>
            </a:r>
          </a:p>
          <a:p>
            <a:r>
              <a:rPr lang="en-IE" sz="2800" dirty="0"/>
              <a:t>Used only for light work –low risk- short duration</a:t>
            </a:r>
          </a:p>
          <a:p>
            <a:endParaRPr lang="en-IE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21470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Failure to observe the requirements of this induction,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or any instruction from your TUS point of contact or Health &amp; Safety Officer,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may result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Instruction to leave site immediately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the termination of the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prohibition on future employment.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INTRODUCTION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AB893894-E5DE-4AD6-AE4D-BF4CCF5B9806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88F72223-6940-4511-9A73-2EC836516D55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8773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111091"/>
            <a:ext cx="68389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u="sng" dirty="0"/>
              <a:t>Ladders</a:t>
            </a:r>
          </a:p>
          <a:p>
            <a:r>
              <a:rPr lang="en-IE" sz="2800" b="1" dirty="0"/>
              <a:t>Do Not</a:t>
            </a:r>
          </a:p>
          <a:p>
            <a:endParaRPr lang="en-IE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Overload it – person + equipment 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Over-reach – keep belt buckle inside stiles </a:t>
            </a:r>
          </a:p>
          <a:p>
            <a:r>
              <a:rPr lang="en-IE" sz="2800" dirty="0"/>
              <a:t>      and both feet on same rung.</a:t>
            </a:r>
          </a:p>
        </p:txBody>
      </p:sp>
    </p:spTree>
    <p:extLst>
      <p:ext uri="{BB962C8B-B14F-4D97-AF65-F5344CB8AC3E}">
        <p14:creationId xmlns:p14="http://schemas.microsoft.com/office/powerpoint/2010/main" val="281942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4100" y="2276872"/>
            <a:ext cx="76498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u="sng" dirty="0"/>
              <a:t>Roof Work</a:t>
            </a:r>
          </a:p>
          <a:p>
            <a:endParaRPr lang="en-I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Access to roof areas in all TUS Buildings</a:t>
            </a:r>
          </a:p>
          <a:p>
            <a:r>
              <a:rPr lang="en-IE" sz="2800" dirty="0"/>
              <a:t>      is restricted to Authorised Competent Personnel</a:t>
            </a:r>
          </a:p>
          <a:p>
            <a:r>
              <a:rPr lang="en-IE" sz="2800" dirty="0"/>
              <a:t>      only.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Before accessing any roof authorisation must be</a:t>
            </a:r>
          </a:p>
          <a:p>
            <a:r>
              <a:rPr lang="en-IE" sz="2800" dirty="0"/>
              <a:t>      granted by Estates Office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74992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111091"/>
            <a:ext cx="833689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u="sng" dirty="0"/>
              <a:t>Fall Arrest Equipment:</a:t>
            </a:r>
          </a:p>
          <a:p>
            <a:endParaRPr lang="en-IE" sz="2800" b="1" u="sng" dirty="0"/>
          </a:p>
          <a:p>
            <a:r>
              <a:rPr lang="en-IE" sz="2800" b="1" dirty="0"/>
              <a:t>You must supply your own harnesses and lanyards!</a:t>
            </a:r>
          </a:p>
          <a:p>
            <a:endParaRPr lang="en-IE" sz="2800" b="1" dirty="0"/>
          </a:p>
          <a:p>
            <a:r>
              <a:rPr lang="en-IE" sz="2800" b="1" dirty="0"/>
              <a:t>They must be certified and inspected before use.</a:t>
            </a:r>
          </a:p>
          <a:p>
            <a:endParaRPr lang="en-IE" sz="2800" b="1" dirty="0"/>
          </a:p>
          <a:p>
            <a:r>
              <a:rPr lang="en-IE" sz="2800" b="1" dirty="0"/>
              <a:t>You must have work at height and fall arrest training!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58415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420888"/>
            <a:ext cx="74444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u="sng" dirty="0"/>
              <a:t>Mobile Elevating Work Platforms</a:t>
            </a:r>
          </a:p>
          <a:p>
            <a:endParaRPr lang="en-IE" sz="2800" b="1" u="sng" dirty="0"/>
          </a:p>
          <a:p>
            <a:r>
              <a:rPr lang="en-IE" sz="2800" dirty="0"/>
              <a:t>Personnel working from MEWPs shall</a:t>
            </a:r>
          </a:p>
          <a:p>
            <a:r>
              <a:rPr lang="en-IE" sz="2800" dirty="0"/>
              <a:t>at all times wear a Safety Harness</a:t>
            </a:r>
          </a:p>
          <a:p>
            <a:endParaRPr lang="en-IE" sz="2800" dirty="0"/>
          </a:p>
          <a:p>
            <a:r>
              <a:rPr lang="en-IE" sz="2800" dirty="0"/>
              <a:t>Failure to do so will result in disciplinary procedures.</a:t>
            </a:r>
          </a:p>
          <a:p>
            <a:endParaRPr lang="en-IE" sz="2800" b="1" u="sng" dirty="0"/>
          </a:p>
        </p:txBody>
      </p:sp>
    </p:spTree>
    <p:extLst>
      <p:ext uri="{BB962C8B-B14F-4D97-AF65-F5344CB8AC3E}">
        <p14:creationId xmlns:p14="http://schemas.microsoft.com/office/powerpoint/2010/main" val="519619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OBLIGATIONS ON </a:t>
            </a:r>
            <a:br>
              <a:rPr lang="en-IE" dirty="0"/>
            </a:br>
            <a:r>
              <a:rPr lang="en-IE" dirty="0"/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1" y="2111091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u="sng" dirty="0"/>
              <a:t>Portable Electrical Equipment</a:t>
            </a:r>
          </a:p>
          <a:p>
            <a:endParaRPr lang="en-I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Portable Electrical Equipment intended for use in </a:t>
            </a:r>
          </a:p>
          <a:p>
            <a:r>
              <a:rPr lang="en-IE" sz="2800" dirty="0"/>
              <a:t>      TUS must have undergone PAT Testing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Test records must be supplied on request to TUS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/>
              <a:t>Plant and equipment must comply with appropriate standards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73301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260649"/>
            <a:ext cx="907900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25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1434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53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81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0" y="-3175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81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TUS Midlands </a:t>
            </a:r>
            <a:r>
              <a:rPr lang="en-IE" sz="2400" dirty="0" err="1">
                <a:latin typeface="Arial" panose="020B0604020202020204" pitchFamily="34" charset="0"/>
                <a:cs typeface="Arial" panose="020B0604020202020204" pitchFamily="34" charset="0"/>
              </a:rPr>
              <a:t>MidWest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in compliance with the Safety, Health and Welfare at Work Act 2005 and associated Regulations shall, as far as is reasonably practicable, provide a safe place of work for: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contractors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members of the public.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DUTY OF TUS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AB6FEBDF-1D72-4C9D-A359-B7ABBD0DD208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B9672F20-F088-4B1B-8ADF-695D8937EBF0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669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OBLIGATIONS ON </a:t>
            </a:r>
            <a:b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204864"/>
            <a:ext cx="550246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Provide TUS with;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Current Copy of Safety Statement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Current Insurance Details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Risk Assessments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Method Statements as Appropriate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Training records e.g.: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MEWP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at Height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Fall Arrest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Manual Handling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7AA3DC67-DCC3-4ED2-816E-76BFC3DC92A1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7B789E7D-C795-4581-BDA9-AF91EB2457AA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53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OBLIGATIONS ON </a:t>
            </a:r>
            <a:b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204864"/>
            <a:ext cx="67922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Provide employees with;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Provide employees with information, instruction, 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training and supervision.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And with personal protective equipment and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ensure that it is used.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9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While on site at TUS you must: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Cooperate with all Estates staff and the Health &amp; Safety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in a safe manner at all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Wear PPE as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Work as directed by TUS Supervisor and 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DUTY OF CONTRACTORS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D0EF9D8E-DFCE-4DC8-AE75-3E985C0323E8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9CEAA08E-58BC-4061-A620-70DBE28F600B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941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020824"/>
            <a:ext cx="8568952" cy="4075176"/>
          </a:xfrm>
        </p:spPr>
        <p:txBody>
          <a:bodyPr>
            <a:normAutofit fontScale="92500" lnSpcReduction="10000"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While on site at TUS you must: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Report all dangerous occurrences, near misses, accidents, incidents </a:t>
            </a:r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to your TUS supervisor and/or the Health &amp; Safety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First aid kits and fist aiders, defibrillators, epi-pens at caretakers offices/reception in all Campuses.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Not be under the influence of an intoxicant (alcohol or drugs)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Not put yourself or anyone else at risk form fire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DUTY OF CONTRACTORS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EC00F46B-91B9-4697-B5C2-9F9328841915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8D6FC471-5EE7-467B-83E3-F6A7C52F7A17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212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While on site at TUS you must: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Not represent yourself as to the type and level or training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Specifically for higher risk activities such as confined space, work at height, MEWP, fall arrest etc. 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 contractor must ensure that work is only undertaken by appropriately competent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DUTY OF CONTRACTORS</a:t>
            </a:r>
          </a:p>
        </p:txBody>
      </p:sp>
      <p:sp>
        <p:nvSpPr>
          <p:cNvPr id="5" name="docshape1">
            <a:extLst>
              <a:ext uri="{FF2B5EF4-FFF2-40B4-BE49-F238E27FC236}">
                <a16:creationId xmlns:a16="http://schemas.microsoft.com/office/drawing/2014/main" id="{C29978AC-4299-4836-AE5A-4CB0B3EDF539}"/>
              </a:ext>
            </a:extLst>
          </p:cNvPr>
          <p:cNvSpPr>
            <a:spLocks/>
          </p:cNvSpPr>
          <p:nvPr/>
        </p:nvSpPr>
        <p:spPr bwMode="auto">
          <a:xfrm>
            <a:off x="14288" y="7938"/>
            <a:ext cx="1485900" cy="892175"/>
          </a:xfrm>
          <a:custGeom>
            <a:avLst/>
            <a:gdLst>
              <a:gd name="T0" fmla="+- 0 3661 1319"/>
              <a:gd name="T1" fmla="*/ T0 w 2342"/>
              <a:gd name="T2" fmla="+- 0 230 230"/>
              <a:gd name="T3" fmla="*/ 230 h 1405"/>
              <a:gd name="T4" fmla="+- 0 3192 1319"/>
              <a:gd name="T5" fmla="*/ T4 w 2342"/>
              <a:gd name="T6" fmla="+- 0 230 230"/>
              <a:gd name="T7" fmla="*/ 230 h 1405"/>
              <a:gd name="T8" fmla="+- 0 3192 1319"/>
              <a:gd name="T9" fmla="*/ T8 w 2342"/>
              <a:gd name="T10" fmla="+- 0 460 230"/>
              <a:gd name="T11" fmla="*/ 460 h 1405"/>
              <a:gd name="T12" fmla="+- 0 2724 1319"/>
              <a:gd name="T13" fmla="*/ T12 w 2342"/>
              <a:gd name="T14" fmla="+- 0 460 230"/>
              <a:gd name="T15" fmla="*/ 460 h 1405"/>
              <a:gd name="T16" fmla="+- 0 2724 1319"/>
              <a:gd name="T17" fmla="*/ T16 w 2342"/>
              <a:gd name="T18" fmla="+- 0 230 230"/>
              <a:gd name="T19" fmla="*/ 230 h 1405"/>
              <a:gd name="T20" fmla="+- 0 2256 1319"/>
              <a:gd name="T21" fmla="*/ T20 w 2342"/>
              <a:gd name="T22" fmla="+- 0 230 230"/>
              <a:gd name="T23" fmla="*/ 230 h 1405"/>
              <a:gd name="T24" fmla="+- 0 2256 1319"/>
              <a:gd name="T25" fmla="*/ T24 w 2342"/>
              <a:gd name="T26" fmla="+- 0 460 230"/>
              <a:gd name="T27" fmla="*/ 460 h 1405"/>
              <a:gd name="T28" fmla="+- 0 1787 1319"/>
              <a:gd name="T29" fmla="*/ T28 w 2342"/>
              <a:gd name="T30" fmla="+- 0 460 230"/>
              <a:gd name="T31" fmla="*/ 460 h 1405"/>
              <a:gd name="T32" fmla="+- 0 1787 1319"/>
              <a:gd name="T33" fmla="*/ T32 w 2342"/>
              <a:gd name="T34" fmla="+- 0 230 230"/>
              <a:gd name="T35" fmla="*/ 230 h 1405"/>
              <a:gd name="T36" fmla="+- 0 1319 1319"/>
              <a:gd name="T37" fmla="*/ T36 w 2342"/>
              <a:gd name="T38" fmla="+- 0 230 230"/>
              <a:gd name="T39" fmla="*/ 230 h 1405"/>
              <a:gd name="T40" fmla="+- 0 1319 1319"/>
              <a:gd name="T41" fmla="*/ T40 w 2342"/>
              <a:gd name="T42" fmla="+- 0 1635 230"/>
              <a:gd name="T43" fmla="*/ 1635 h 1405"/>
              <a:gd name="T44" fmla="+- 0 1787 1319"/>
              <a:gd name="T45" fmla="*/ T44 w 2342"/>
              <a:gd name="T46" fmla="+- 0 1635 230"/>
              <a:gd name="T47" fmla="*/ 1635 h 1405"/>
              <a:gd name="T48" fmla="+- 0 1792 1319"/>
              <a:gd name="T49" fmla="*/ T48 w 2342"/>
              <a:gd name="T50" fmla="+- 0 1559 230"/>
              <a:gd name="T51" fmla="*/ 1559 h 1405"/>
              <a:gd name="T52" fmla="+- 0 1804 1319"/>
              <a:gd name="T53" fmla="*/ T52 w 2342"/>
              <a:gd name="T54" fmla="+- 0 1484 230"/>
              <a:gd name="T55" fmla="*/ 1484 h 1405"/>
              <a:gd name="T56" fmla="+- 0 1823 1319"/>
              <a:gd name="T57" fmla="*/ T56 w 2342"/>
              <a:gd name="T58" fmla="+- 0 1413 230"/>
              <a:gd name="T59" fmla="*/ 1413 h 1405"/>
              <a:gd name="T60" fmla="+- 0 1850 1319"/>
              <a:gd name="T61" fmla="*/ T60 w 2342"/>
              <a:gd name="T62" fmla="+- 0 1345 230"/>
              <a:gd name="T63" fmla="*/ 1345 h 1405"/>
              <a:gd name="T64" fmla="+- 0 1883 1319"/>
              <a:gd name="T65" fmla="*/ T64 w 2342"/>
              <a:gd name="T66" fmla="+- 0 1281 230"/>
              <a:gd name="T67" fmla="*/ 1281 h 1405"/>
              <a:gd name="T68" fmla="+- 0 1923 1319"/>
              <a:gd name="T69" fmla="*/ T68 w 2342"/>
              <a:gd name="T70" fmla="+- 0 1220 230"/>
              <a:gd name="T71" fmla="*/ 1220 h 1405"/>
              <a:gd name="T72" fmla="+- 0 1968 1319"/>
              <a:gd name="T73" fmla="*/ T72 w 2342"/>
              <a:gd name="T74" fmla="+- 0 1164 230"/>
              <a:gd name="T75" fmla="*/ 1164 h 1405"/>
              <a:gd name="T76" fmla="+- 0 2019 1319"/>
              <a:gd name="T77" fmla="*/ T76 w 2342"/>
              <a:gd name="T78" fmla="+- 0 1114 230"/>
              <a:gd name="T79" fmla="*/ 1114 h 1405"/>
              <a:gd name="T80" fmla="+- 0 2075 1319"/>
              <a:gd name="T81" fmla="*/ T80 w 2342"/>
              <a:gd name="T82" fmla="+- 0 1068 230"/>
              <a:gd name="T83" fmla="*/ 1068 h 1405"/>
              <a:gd name="T84" fmla="+- 0 2135 1319"/>
              <a:gd name="T85" fmla="*/ T84 w 2342"/>
              <a:gd name="T86" fmla="+- 0 1029 230"/>
              <a:gd name="T87" fmla="*/ 1029 h 1405"/>
              <a:gd name="T88" fmla="+- 0 2200 1319"/>
              <a:gd name="T89" fmla="*/ T88 w 2342"/>
              <a:gd name="T90" fmla="+- 0 995 230"/>
              <a:gd name="T91" fmla="*/ 995 h 1405"/>
              <a:gd name="T92" fmla="+- 0 2268 1319"/>
              <a:gd name="T93" fmla="*/ T92 w 2342"/>
              <a:gd name="T94" fmla="+- 0 968 230"/>
              <a:gd name="T95" fmla="*/ 968 h 1405"/>
              <a:gd name="T96" fmla="+- 0 2339 1319"/>
              <a:gd name="T97" fmla="*/ T96 w 2342"/>
              <a:gd name="T98" fmla="+- 0 949 230"/>
              <a:gd name="T99" fmla="*/ 949 h 1405"/>
              <a:gd name="T100" fmla="+- 0 2413 1319"/>
              <a:gd name="T101" fmla="*/ T100 w 2342"/>
              <a:gd name="T102" fmla="+- 0 937 230"/>
              <a:gd name="T103" fmla="*/ 937 h 1405"/>
              <a:gd name="T104" fmla="+- 0 2490 1319"/>
              <a:gd name="T105" fmla="*/ T104 w 2342"/>
              <a:gd name="T106" fmla="+- 0 933 230"/>
              <a:gd name="T107" fmla="*/ 933 h 1405"/>
              <a:gd name="T108" fmla="+- 0 2566 1319"/>
              <a:gd name="T109" fmla="*/ T108 w 2342"/>
              <a:gd name="T110" fmla="+- 0 937 230"/>
              <a:gd name="T111" fmla="*/ 937 h 1405"/>
              <a:gd name="T112" fmla="+- 0 2641 1319"/>
              <a:gd name="T113" fmla="*/ T112 w 2342"/>
              <a:gd name="T114" fmla="+- 0 949 230"/>
              <a:gd name="T115" fmla="*/ 949 h 1405"/>
              <a:gd name="T116" fmla="+- 0 2712 1319"/>
              <a:gd name="T117" fmla="*/ T116 w 2342"/>
              <a:gd name="T118" fmla="+- 0 968 230"/>
              <a:gd name="T119" fmla="*/ 968 h 1405"/>
              <a:gd name="T120" fmla="+- 0 2780 1319"/>
              <a:gd name="T121" fmla="*/ T120 w 2342"/>
              <a:gd name="T122" fmla="+- 0 995 230"/>
              <a:gd name="T123" fmla="*/ 995 h 1405"/>
              <a:gd name="T124" fmla="+- 0 2844 1319"/>
              <a:gd name="T125" fmla="*/ T124 w 2342"/>
              <a:gd name="T126" fmla="+- 0 1029 230"/>
              <a:gd name="T127" fmla="*/ 1029 h 1405"/>
              <a:gd name="T128" fmla="+- 0 2905 1319"/>
              <a:gd name="T129" fmla="*/ T128 w 2342"/>
              <a:gd name="T130" fmla="+- 0 1068 230"/>
              <a:gd name="T131" fmla="*/ 1068 h 1405"/>
              <a:gd name="T132" fmla="+- 0 2961 1319"/>
              <a:gd name="T133" fmla="*/ T132 w 2342"/>
              <a:gd name="T134" fmla="+- 0 1114 230"/>
              <a:gd name="T135" fmla="*/ 1114 h 1405"/>
              <a:gd name="T136" fmla="+- 0 3011 1319"/>
              <a:gd name="T137" fmla="*/ T136 w 2342"/>
              <a:gd name="T138" fmla="+- 0 1164 230"/>
              <a:gd name="T139" fmla="*/ 1164 h 1405"/>
              <a:gd name="T140" fmla="+- 0 3057 1319"/>
              <a:gd name="T141" fmla="*/ T140 w 2342"/>
              <a:gd name="T142" fmla="+- 0 1220 230"/>
              <a:gd name="T143" fmla="*/ 1220 h 1405"/>
              <a:gd name="T144" fmla="+- 0 3096 1319"/>
              <a:gd name="T145" fmla="*/ T144 w 2342"/>
              <a:gd name="T146" fmla="+- 0 1281 230"/>
              <a:gd name="T147" fmla="*/ 1281 h 1405"/>
              <a:gd name="T148" fmla="+- 0 3130 1319"/>
              <a:gd name="T149" fmla="*/ T148 w 2342"/>
              <a:gd name="T150" fmla="+- 0 1345 230"/>
              <a:gd name="T151" fmla="*/ 1345 h 1405"/>
              <a:gd name="T152" fmla="+- 0 3157 1319"/>
              <a:gd name="T153" fmla="*/ T152 w 2342"/>
              <a:gd name="T154" fmla="+- 0 1413 230"/>
              <a:gd name="T155" fmla="*/ 1413 h 1405"/>
              <a:gd name="T156" fmla="+- 0 3176 1319"/>
              <a:gd name="T157" fmla="*/ T156 w 2342"/>
              <a:gd name="T158" fmla="+- 0 1484 230"/>
              <a:gd name="T159" fmla="*/ 1484 h 1405"/>
              <a:gd name="T160" fmla="+- 0 3188 1319"/>
              <a:gd name="T161" fmla="*/ T160 w 2342"/>
              <a:gd name="T162" fmla="+- 0 1559 230"/>
              <a:gd name="T163" fmla="*/ 1559 h 1405"/>
              <a:gd name="T164" fmla="+- 0 3192 1319"/>
              <a:gd name="T165" fmla="*/ T164 w 2342"/>
              <a:gd name="T166" fmla="+- 0 1635 230"/>
              <a:gd name="T167" fmla="*/ 1635 h 1405"/>
              <a:gd name="T168" fmla="+- 0 3661 1319"/>
              <a:gd name="T169" fmla="*/ T168 w 2342"/>
              <a:gd name="T170" fmla="+- 0 1635 230"/>
              <a:gd name="T171" fmla="*/ 1635 h 1405"/>
              <a:gd name="T172" fmla="+- 0 3661 1319"/>
              <a:gd name="T173" fmla="*/ T172 w 2342"/>
              <a:gd name="T174" fmla="+- 0 230 230"/>
              <a:gd name="T175" fmla="*/ 230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2342" y="0"/>
                </a:moveTo>
                <a:lnTo>
                  <a:pt x="1873" y="0"/>
                </a:lnTo>
                <a:lnTo>
                  <a:pt x="1873" y="230"/>
                </a:lnTo>
                <a:lnTo>
                  <a:pt x="1405" y="230"/>
                </a:lnTo>
                <a:lnTo>
                  <a:pt x="1405" y="0"/>
                </a:lnTo>
                <a:lnTo>
                  <a:pt x="937" y="0"/>
                </a:lnTo>
                <a:lnTo>
                  <a:pt x="937" y="230"/>
                </a:lnTo>
                <a:lnTo>
                  <a:pt x="468" y="230"/>
                </a:lnTo>
                <a:lnTo>
                  <a:pt x="468" y="0"/>
                </a:lnTo>
                <a:lnTo>
                  <a:pt x="0" y="0"/>
                </a:lnTo>
                <a:lnTo>
                  <a:pt x="0" y="1405"/>
                </a:lnTo>
                <a:lnTo>
                  <a:pt x="468" y="1405"/>
                </a:lnTo>
                <a:lnTo>
                  <a:pt x="473" y="1329"/>
                </a:lnTo>
                <a:lnTo>
                  <a:pt x="485" y="1254"/>
                </a:lnTo>
                <a:lnTo>
                  <a:pt x="504" y="1183"/>
                </a:lnTo>
                <a:lnTo>
                  <a:pt x="531" y="1115"/>
                </a:lnTo>
                <a:lnTo>
                  <a:pt x="564" y="1051"/>
                </a:lnTo>
                <a:lnTo>
                  <a:pt x="604" y="990"/>
                </a:lnTo>
                <a:lnTo>
                  <a:pt x="649" y="934"/>
                </a:lnTo>
                <a:lnTo>
                  <a:pt x="700" y="884"/>
                </a:lnTo>
                <a:lnTo>
                  <a:pt x="756" y="838"/>
                </a:lnTo>
                <a:lnTo>
                  <a:pt x="816" y="799"/>
                </a:lnTo>
                <a:lnTo>
                  <a:pt x="881" y="765"/>
                </a:lnTo>
                <a:lnTo>
                  <a:pt x="949" y="738"/>
                </a:lnTo>
                <a:lnTo>
                  <a:pt x="1020" y="719"/>
                </a:lnTo>
                <a:lnTo>
                  <a:pt x="1094" y="707"/>
                </a:lnTo>
                <a:lnTo>
                  <a:pt x="1171" y="703"/>
                </a:lnTo>
                <a:lnTo>
                  <a:pt x="1247" y="707"/>
                </a:lnTo>
                <a:lnTo>
                  <a:pt x="1322" y="719"/>
                </a:lnTo>
                <a:lnTo>
                  <a:pt x="1393" y="738"/>
                </a:lnTo>
                <a:lnTo>
                  <a:pt x="1461" y="765"/>
                </a:lnTo>
                <a:lnTo>
                  <a:pt x="1525" y="799"/>
                </a:lnTo>
                <a:lnTo>
                  <a:pt x="1586" y="838"/>
                </a:lnTo>
                <a:lnTo>
                  <a:pt x="1642" y="884"/>
                </a:lnTo>
                <a:lnTo>
                  <a:pt x="1692" y="934"/>
                </a:lnTo>
                <a:lnTo>
                  <a:pt x="1738" y="990"/>
                </a:lnTo>
                <a:lnTo>
                  <a:pt x="1777" y="1051"/>
                </a:lnTo>
                <a:lnTo>
                  <a:pt x="1811" y="1115"/>
                </a:lnTo>
                <a:lnTo>
                  <a:pt x="1838" y="1183"/>
                </a:lnTo>
                <a:lnTo>
                  <a:pt x="1857" y="1254"/>
                </a:lnTo>
                <a:lnTo>
                  <a:pt x="1869" y="1329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docshape2">
            <a:extLst>
              <a:ext uri="{FF2B5EF4-FFF2-40B4-BE49-F238E27FC236}">
                <a16:creationId xmlns:a16="http://schemas.microsoft.com/office/drawing/2014/main" id="{EC5B5060-0AF5-4309-AC15-F95598B4FDDE}"/>
              </a:ext>
            </a:extLst>
          </p:cNvPr>
          <p:cNvSpPr>
            <a:spLocks/>
          </p:cNvSpPr>
          <p:nvPr/>
        </p:nvSpPr>
        <p:spPr bwMode="auto">
          <a:xfrm>
            <a:off x="14288" y="1052513"/>
            <a:ext cx="1485900" cy="892175"/>
          </a:xfrm>
          <a:custGeom>
            <a:avLst/>
            <a:gdLst>
              <a:gd name="T0" fmla="+- 0 1787 1319"/>
              <a:gd name="T1" fmla="*/ T0 w 2342"/>
              <a:gd name="T2" fmla="+- 0 2017 846"/>
              <a:gd name="T3" fmla="*/ 2017 h 1405"/>
              <a:gd name="T4" fmla="+- 0 1319 1319"/>
              <a:gd name="T5" fmla="*/ T4 w 2342"/>
              <a:gd name="T6" fmla="+- 0 2017 846"/>
              <a:gd name="T7" fmla="*/ 2017 h 1405"/>
              <a:gd name="T8" fmla="+- 0 1319 1319"/>
              <a:gd name="T9" fmla="*/ T8 w 2342"/>
              <a:gd name="T10" fmla="+- 0 2251 846"/>
              <a:gd name="T11" fmla="*/ 2251 h 1405"/>
              <a:gd name="T12" fmla="+- 0 1787 1319"/>
              <a:gd name="T13" fmla="*/ T12 w 2342"/>
              <a:gd name="T14" fmla="+- 0 2251 846"/>
              <a:gd name="T15" fmla="*/ 2251 h 1405"/>
              <a:gd name="T16" fmla="+- 0 1787 1319"/>
              <a:gd name="T17" fmla="*/ T16 w 2342"/>
              <a:gd name="T18" fmla="+- 0 2017 846"/>
              <a:gd name="T19" fmla="*/ 2017 h 1405"/>
              <a:gd name="T20" fmla="+- 0 1787 1319"/>
              <a:gd name="T21" fmla="*/ T20 w 2342"/>
              <a:gd name="T22" fmla="+- 0 1549 846"/>
              <a:gd name="T23" fmla="*/ 1549 h 1405"/>
              <a:gd name="T24" fmla="+- 0 1319 1319"/>
              <a:gd name="T25" fmla="*/ T24 w 2342"/>
              <a:gd name="T26" fmla="+- 0 1549 846"/>
              <a:gd name="T27" fmla="*/ 1549 h 1405"/>
              <a:gd name="T28" fmla="+- 0 1319 1319"/>
              <a:gd name="T29" fmla="*/ T28 w 2342"/>
              <a:gd name="T30" fmla="+- 0 1783 846"/>
              <a:gd name="T31" fmla="*/ 1783 h 1405"/>
              <a:gd name="T32" fmla="+- 0 1787 1319"/>
              <a:gd name="T33" fmla="*/ T32 w 2342"/>
              <a:gd name="T34" fmla="+- 0 1783 846"/>
              <a:gd name="T35" fmla="*/ 1783 h 1405"/>
              <a:gd name="T36" fmla="+- 0 1787 1319"/>
              <a:gd name="T37" fmla="*/ T36 w 2342"/>
              <a:gd name="T38" fmla="+- 0 1549 846"/>
              <a:gd name="T39" fmla="*/ 1549 h 1405"/>
              <a:gd name="T40" fmla="+- 0 1787 1319"/>
              <a:gd name="T41" fmla="*/ T40 w 2342"/>
              <a:gd name="T42" fmla="+- 0 846 846"/>
              <a:gd name="T43" fmla="*/ 846 h 1405"/>
              <a:gd name="T44" fmla="+- 0 1319 1319"/>
              <a:gd name="T45" fmla="*/ T44 w 2342"/>
              <a:gd name="T46" fmla="+- 0 846 846"/>
              <a:gd name="T47" fmla="*/ 846 h 1405"/>
              <a:gd name="T48" fmla="+- 0 1319 1319"/>
              <a:gd name="T49" fmla="*/ T48 w 2342"/>
              <a:gd name="T50" fmla="+- 0 1314 846"/>
              <a:gd name="T51" fmla="*/ 1314 h 1405"/>
              <a:gd name="T52" fmla="+- 0 1787 1319"/>
              <a:gd name="T53" fmla="*/ T52 w 2342"/>
              <a:gd name="T54" fmla="+- 0 1314 846"/>
              <a:gd name="T55" fmla="*/ 1314 h 1405"/>
              <a:gd name="T56" fmla="+- 0 1787 1319"/>
              <a:gd name="T57" fmla="*/ T56 w 2342"/>
              <a:gd name="T58" fmla="+- 0 846 846"/>
              <a:gd name="T59" fmla="*/ 846 h 1405"/>
              <a:gd name="T60" fmla="+- 0 3192 1319"/>
              <a:gd name="T61" fmla="*/ T60 w 2342"/>
              <a:gd name="T62" fmla="+- 0 1783 846"/>
              <a:gd name="T63" fmla="*/ 1783 h 1405"/>
              <a:gd name="T64" fmla="+- 0 1787 1319"/>
              <a:gd name="T65" fmla="*/ T64 w 2342"/>
              <a:gd name="T66" fmla="+- 0 1783 846"/>
              <a:gd name="T67" fmla="*/ 1783 h 1405"/>
              <a:gd name="T68" fmla="+- 0 1787 1319"/>
              <a:gd name="T69" fmla="*/ T68 w 2342"/>
              <a:gd name="T70" fmla="+- 0 2017 846"/>
              <a:gd name="T71" fmla="*/ 2017 h 1405"/>
              <a:gd name="T72" fmla="+- 0 2256 1319"/>
              <a:gd name="T73" fmla="*/ T72 w 2342"/>
              <a:gd name="T74" fmla="+- 0 2017 846"/>
              <a:gd name="T75" fmla="*/ 2017 h 1405"/>
              <a:gd name="T76" fmla="+- 0 2256 1319"/>
              <a:gd name="T77" fmla="*/ T76 w 2342"/>
              <a:gd name="T78" fmla="+- 0 2251 846"/>
              <a:gd name="T79" fmla="*/ 2251 h 1405"/>
              <a:gd name="T80" fmla="+- 0 2724 1319"/>
              <a:gd name="T81" fmla="*/ T80 w 2342"/>
              <a:gd name="T82" fmla="+- 0 2251 846"/>
              <a:gd name="T83" fmla="*/ 2251 h 1405"/>
              <a:gd name="T84" fmla="+- 0 2724 1319"/>
              <a:gd name="T85" fmla="*/ T84 w 2342"/>
              <a:gd name="T86" fmla="+- 0 2017 846"/>
              <a:gd name="T87" fmla="*/ 2017 h 1405"/>
              <a:gd name="T88" fmla="+- 0 3192 1319"/>
              <a:gd name="T89" fmla="*/ T88 w 2342"/>
              <a:gd name="T90" fmla="+- 0 2017 846"/>
              <a:gd name="T91" fmla="*/ 2017 h 1405"/>
              <a:gd name="T92" fmla="+- 0 3192 1319"/>
              <a:gd name="T93" fmla="*/ T92 w 2342"/>
              <a:gd name="T94" fmla="+- 0 1783 846"/>
              <a:gd name="T95" fmla="*/ 1783 h 1405"/>
              <a:gd name="T96" fmla="+- 0 3192 1319"/>
              <a:gd name="T97" fmla="*/ T96 w 2342"/>
              <a:gd name="T98" fmla="+- 0 1314 846"/>
              <a:gd name="T99" fmla="*/ 1314 h 1405"/>
              <a:gd name="T100" fmla="+- 0 1787 1319"/>
              <a:gd name="T101" fmla="*/ T100 w 2342"/>
              <a:gd name="T102" fmla="+- 0 1314 846"/>
              <a:gd name="T103" fmla="*/ 1314 h 1405"/>
              <a:gd name="T104" fmla="+- 0 1787 1319"/>
              <a:gd name="T105" fmla="*/ T104 w 2342"/>
              <a:gd name="T106" fmla="+- 0 1549 846"/>
              <a:gd name="T107" fmla="*/ 1549 h 1405"/>
              <a:gd name="T108" fmla="+- 0 3192 1319"/>
              <a:gd name="T109" fmla="*/ T108 w 2342"/>
              <a:gd name="T110" fmla="+- 0 1549 846"/>
              <a:gd name="T111" fmla="*/ 1549 h 1405"/>
              <a:gd name="T112" fmla="+- 0 3192 1319"/>
              <a:gd name="T113" fmla="*/ T112 w 2342"/>
              <a:gd name="T114" fmla="+- 0 1314 846"/>
              <a:gd name="T115" fmla="*/ 1314 h 1405"/>
              <a:gd name="T116" fmla="+- 0 3661 1319"/>
              <a:gd name="T117" fmla="*/ T116 w 2342"/>
              <a:gd name="T118" fmla="+- 0 2017 846"/>
              <a:gd name="T119" fmla="*/ 2017 h 1405"/>
              <a:gd name="T120" fmla="+- 0 3192 1319"/>
              <a:gd name="T121" fmla="*/ T120 w 2342"/>
              <a:gd name="T122" fmla="+- 0 2017 846"/>
              <a:gd name="T123" fmla="*/ 2017 h 1405"/>
              <a:gd name="T124" fmla="+- 0 3192 1319"/>
              <a:gd name="T125" fmla="*/ T124 w 2342"/>
              <a:gd name="T126" fmla="+- 0 2251 846"/>
              <a:gd name="T127" fmla="*/ 2251 h 1405"/>
              <a:gd name="T128" fmla="+- 0 3661 1319"/>
              <a:gd name="T129" fmla="*/ T128 w 2342"/>
              <a:gd name="T130" fmla="+- 0 2251 846"/>
              <a:gd name="T131" fmla="*/ 2251 h 1405"/>
              <a:gd name="T132" fmla="+- 0 3661 1319"/>
              <a:gd name="T133" fmla="*/ T132 w 2342"/>
              <a:gd name="T134" fmla="+- 0 2017 846"/>
              <a:gd name="T135" fmla="*/ 2017 h 1405"/>
              <a:gd name="T136" fmla="+- 0 3661 1319"/>
              <a:gd name="T137" fmla="*/ T136 w 2342"/>
              <a:gd name="T138" fmla="+- 0 1549 846"/>
              <a:gd name="T139" fmla="*/ 1549 h 1405"/>
              <a:gd name="T140" fmla="+- 0 3192 1319"/>
              <a:gd name="T141" fmla="*/ T140 w 2342"/>
              <a:gd name="T142" fmla="+- 0 1549 846"/>
              <a:gd name="T143" fmla="*/ 1549 h 1405"/>
              <a:gd name="T144" fmla="+- 0 3192 1319"/>
              <a:gd name="T145" fmla="*/ T144 w 2342"/>
              <a:gd name="T146" fmla="+- 0 1783 846"/>
              <a:gd name="T147" fmla="*/ 1783 h 1405"/>
              <a:gd name="T148" fmla="+- 0 3661 1319"/>
              <a:gd name="T149" fmla="*/ T148 w 2342"/>
              <a:gd name="T150" fmla="+- 0 1783 846"/>
              <a:gd name="T151" fmla="*/ 1783 h 1405"/>
              <a:gd name="T152" fmla="+- 0 3661 1319"/>
              <a:gd name="T153" fmla="*/ T152 w 2342"/>
              <a:gd name="T154" fmla="+- 0 1549 846"/>
              <a:gd name="T155" fmla="*/ 1549 h 1405"/>
              <a:gd name="T156" fmla="+- 0 3661 1319"/>
              <a:gd name="T157" fmla="*/ T156 w 2342"/>
              <a:gd name="T158" fmla="+- 0 846 846"/>
              <a:gd name="T159" fmla="*/ 846 h 1405"/>
              <a:gd name="T160" fmla="+- 0 3192 1319"/>
              <a:gd name="T161" fmla="*/ T160 w 2342"/>
              <a:gd name="T162" fmla="+- 0 846 846"/>
              <a:gd name="T163" fmla="*/ 846 h 1405"/>
              <a:gd name="T164" fmla="+- 0 3192 1319"/>
              <a:gd name="T165" fmla="*/ T164 w 2342"/>
              <a:gd name="T166" fmla="+- 0 1314 846"/>
              <a:gd name="T167" fmla="*/ 1314 h 1405"/>
              <a:gd name="T168" fmla="+- 0 3661 1319"/>
              <a:gd name="T169" fmla="*/ T168 w 2342"/>
              <a:gd name="T170" fmla="+- 0 1314 846"/>
              <a:gd name="T171" fmla="*/ 1314 h 1405"/>
              <a:gd name="T172" fmla="+- 0 3661 1319"/>
              <a:gd name="T173" fmla="*/ T172 w 2342"/>
              <a:gd name="T174" fmla="+- 0 846 846"/>
              <a:gd name="T175" fmla="*/ 846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2" h="1405">
                <a:moveTo>
                  <a:pt x="468" y="1171"/>
                </a:moveTo>
                <a:lnTo>
                  <a:pt x="0" y="1171"/>
                </a:lnTo>
                <a:lnTo>
                  <a:pt x="0" y="1405"/>
                </a:lnTo>
                <a:lnTo>
                  <a:pt x="468" y="1405"/>
                </a:lnTo>
                <a:lnTo>
                  <a:pt x="468" y="1171"/>
                </a:lnTo>
                <a:close/>
                <a:moveTo>
                  <a:pt x="468" y="703"/>
                </a:moveTo>
                <a:lnTo>
                  <a:pt x="0" y="703"/>
                </a:lnTo>
                <a:lnTo>
                  <a:pt x="0" y="937"/>
                </a:lnTo>
                <a:lnTo>
                  <a:pt x="468" y="937"/>
                </a:lnTo>
                <a:lnTo>
                  <a:pt x="468" y="703"/>
                </a:lnTo>
                <a:close/>
                <a:moveTo>
                  <a:pt x="468" y="0"/>
                </a:moveTo>
                <a:lnTo>
                  <a:pt x="0" y="0"/>
                </a:lnTo>
                <a:lnTo>
                  <a:pt x="0" y="468"/>
                </a:lnTo>
                <a:lnTo>
                  <a:pt x="468" y="468"/>
                </a:lnTo>
                <a:lnTo>
                  <a:pt x="468" y="0"/>
                </a:lnTo>
                <a:close/>
                <a:moveTo>
                  <a:pt x="1873" y="937"/>
                </a:moveTo>
                <a:lnTo>
                  <a:pt x="468" y="937"/>
                </a:lnTo>
                <a:lnTo>
                  <a:pt x="468" y="1171"/>
                </a:lnTo>
                <a:lnTo>
                  <a:pt x="937" y="1171"/>
                </a:lnTo>
                <a:lnTo>
                  <a:pt x="937" y="1405"/>
                </a:lnTo>
                <a:lnTo>
                  <a:pt x="1405" y="1405"/>
                </a:lnTo>
                <a:lnTo>
                  <a:pt x="1405" y="1171"/>
                </a:lnTo>
                <a:lnTo>
                  <a:pt x="1873" y="1171"/>
                </a:lnTo>
                <a:lnTo>
                  <a:pt x="1873" y="937"/>
                </a:lnTo>
                <a:close/>
                <a:moveTo>
                  <a:pt x="1873" y="468"/>
                </a:moveTo>
                <a:lnTo>
                  <a:pt x="468" y="468"/>
                </a:lnTo>
                <a:lnTo>
                  <a:pt x="468" y="703"/>
                </a:lnTo>
                <a:lnTo>
                  <a:pt x="1873" y="703"/>
                </a:lnTo>
                <a:lnTo>
                  <a:pt x="1873" y="468"/>
                </a:lnTo>
                <a:close/>
                <a:moveTo>
                  <a:pt x="2342" y="1171"/>
                </a:moveTo>
                <a:lnTo>
                  <a:pt x="1873" y="1171"/>
                </a:lnTo>
                <a:lnTo>
                  <a:pt x="1873" y="1405"/>
                </a:lnTo>
                <a:lnTo>
                  <a:pt x="2342" y="1405"/>
                </a:lnTo>
                <a:lnTo>
                  <a:pt x="2342" y="1171"/>
                </a:lnTo>
                <a:close/>
                <a:moveTo>
                  <a:pt x="2342" y="703"/>
                </a:moveTo>
                <a:lnTo>
                  <a:pt x="1873" y="703"/>
                </a:lnTo>
                <a:lnTo>
                  <a:pt x="1873" y="937"/>
                </a:lnTo>
                <a:lnTo>
                  <a:pt x="2342" y="937"/>
                </a:lnTo>
                <a:lnTo>
                  <a:pt x="2342" y="703"/>
                </a:lnTo>
                <a:close/>
                <a:moveTo>
                  <a:pt x="2342" y="0"/>
                </a:moveTo>
                <a:lnTo>
                  <a:pt x="1873" y="0"/>
                </a:lnTo>
                <a:lnTo>
                  <a:pt x="1873" y="468"/>
                </a:lnTo>
                <a:lnTo>
                  <a:pt x="2342" y="468"/>
                </a:lnTo>
                <a:lnTo>
                  <a:pt x="2342" y="0"/>
                </a:lnTo>
                <a:close/>
              </a:path>
            </a:pathLst>
          </a:custGeom>
          <a:solidFill>
            <a:srgbClr val="A39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1114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DBC73C0D3843A47449C1A5F55CFD" ma:contentTypeVersion="5" ma:contentTypeDescription="Create a new document." ma:contentTypeScope="" ma:versionID="e862a6d9f9ce835f5daa45f6a63b4d1d">
  <xsd:schema xmlns:xsd="http://www.w3.org/2001/XMLSchema" xmlns:xs="http://www.w3.org/2001/XMLSchema" xmlns:p="http://schemas.microsoft.com/office/2006/metadata/properties" xmlns:ns2="7d700028-323c-400c-bf79-1f9c524e38a4" xmlns:ns3="2836385f-d012-42df-a631-44e9e72a3cb4" xmlns:ns4="7f5203c8-65e1-4c7a-9636-f2a7b963a12f" targetNamespace="http://schemas.microsoft.com/office/2006/metadata/properties" ma:root="true" ma:fieldsID="66af8a34be629b77ebd421cf1c950378" ns2:_="" ns3:_="" ns4:_="">
    <xsd:import namespace="7d700028-323c-400c-bf79-1f9c524e38a4"/>
    <xsd:import namespace="2836385f-d012-42df-a631-44e9e72a3cb4"/>
    <xsd:import namespace="7f5203c8-65e1-4c7a-9636-f2a7b963a1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00028-323c-400c-bf79-1f9c524e3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6385f-d012-42df-a631-44e9e72a3c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3171dcf-9f24-49d3-a174-2c3826995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203c8-65e1-4c7a-9636-f2a7b963a1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c23e036-fa9e-45f9-accc-447b1d103933}" ma:internalName="TaxCatchAll" ma:showField="CatchAllData" ma:web="7f5203c8-65e1-4c7a-9636-f2a7b963a1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5203c8-65e1-4c7a-9636-f2a7b963a12f" xsi:nil="true"/>
    <lcf76f155ced4ddcb4097134ff3c332f xmlns="2836385f-d012-42df-a631-44e9e72a3c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C7F590-76D9-4E80-87B6-44955B5CAF74}"/>
</file>

<file path=customXml/itemProps2.xml><?xml version="1.0" encoding="utf-8"?>
<ds:datastoreItem xmlns:ds="http://schemas.openxmlformats.org/officeDocument/2006/customXml" ds:itemID="{437A2C08-6561-4A16-94D3-8483E1248233}"/>
</file>

<file path=customXml/itemProps3.xml><?xml version="1.0" encoding="utf-8"?>
<ds:datastoreItem xmlns:ds="http://schemas.openxmlformats.org/officeDocument/2006/customXml" ds:itemID="{0173C3ED-B5E0-45C5-AED9-6DD20410C0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1296</Words>
  <Application>Microsoft Office PowerPoint</Application>
  <PresentationFormat>On-screen Show (4:3)</PresentationFormat>
  <Paragraphs>270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Garamond</vt:lpstr>
      <vt:lpstr>Tahoma</vt:lpstr>
      <vt:lpstr>Tunga</vt:lpstr>
      <vt:lpstr>Wingdings</vt:lpstr>
      <vt:lpstr>BlackTie</vt:lpstr>
      <vt:lpstr>Slide</vt:lpstr>
      <vt:lpstr>PowerPoint Presentation</vt:lpstr>
      <vt:lpstr>INTRODUCTION</vt:lpstr>
      <vt:lpstr>INTRODUCTION</vt:lpstr>
      <vt:lpstr>DUTY OF TUS</vt:lpstr>
      <vt:lpstr>OBLIGATIONS ON  CONTRACTORS</vt:lpstr>
      <vt:lpstr>OBLIGATIONS ON  CONTRACTORS</vt:lpstr>
      <vt:lpstr>DUTY OF CONTRACTORS</vt:lpstr>
      <vt:lpstr>DUTY OF CONTRACTORS</vt:lpstr>
      <vt:lpstr>DUTY OF CONTRACTORS</vt:lpstr>
      <vt:lpstr>OBLIGATIONS ON  CONTRACTORS</vt:lpstr>
      <vt:lpstr>OBLIGATIONS ON  CONTRACTORS</vt:lpstr>
      <vt:lpstr>OBLIGATIONS ON  CONTRACTORS</vt:lpstr>
      <vt:lpstr>PARKING</vt:lpstr>
      <vt:lpstr>Planning Work 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OBLIGATIONS ON  CONTRACTORS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LIMERICK INSTITUTE OF TECHNOLOGY</dc:title>
  <dc:creator>Austin.Noonan</dc:creator>
  <cp:lastModifiedBy>Jennifer.Slevin</cp:lastModifiedBy>
  <cp:revision>76</cp:revision>
  <dcterms:created xsi:type="dcterms:W3CDTF">2010-12-20T09:32:56Z</dcterms:created>
  <dcterms:modified xsi:type="dcterms:W3CDTF">2021-10-05T11:40:46Z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7fcb0a-951b-4c4c-9361-86d018aaad2c_Enabled">
    <vt:lpwstr>True</vt:lpwstr>
  </property>
  <property fmtid="{D5CDD505-2E9C-101B-9397-08002B2CF9AE}" pid="3" name="MSIP_Label_3d7fcb0a-951b-4c4c-9361-86d018aaad2c_SiteId">
    <vt:lpwstr>61bfae99-0638-40ac-9c3a-465c4059f96e</vt:lpwstr>
  </property>
  <property fmtid="{D5CDD505-2E9C-101B-9397-08002B2CF9AE}" pid="4" name="MSIP_Label_3d7fcb0a-951b-4c4c-9361-86d018aaad2c_Owner">
    <vt:lpwstr>Jennifer.Slevin@lit.ie</vt:lpwstr>
  </property>
  <property fmtid="{D5CDD505-2E9C-101B-9397-08002B2CF9AE}" pid="5" name="MSIP_Label_3d7fcb0a-951b-4c4c-9361-86d018aaad2c_SetDate">
    <vt:lpwstr>2021-10-04T14:52:20.6691834Z</vt:lpwstr>
  </property>
  <property fmtid="{D5CDD505-2E9C-101B-9397-08002B2CF9AE}" pid="6" name="MSIP_Label_3d7fcb0a-951b-4c4c-9361-86d018aaad2c_Name">
    <vt:lpwstr>General</vt:lpwstr>
  </property>
  <property fmtid="{D5CDD505-2E9C-101B-9397-08002B2CF9AE}" pid="7" name="MSIP_Label_3d7fcb0a-951b-4c4c-9361-86d018aaad2c_Application">
    <vt:lpwstr>Microsoft Azure Information Protection</vt:lpwstr>
  </property>
  <property fmtid="{D5CDD505-2E9C-101B-9397-08002B2CF9AE}" pid="8" name="MSIP_Label_3d7fcb0a-951b-4c4c-9361-86d018aaad2c_ActionId">
    <vt:lpwstr>136f41ad-566d-41c2-bb2f-6644750c746b</vt:lpwstr>
  </property>
  <property fmtid="{D5CDD505-2E9C-101B-9397-08002B2CF9AE}" pid="9" name="MSIP_Label_3d7fcb0a-951b-4c4c-9361-86d018aaad2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0x010100105CDBC73C0D3843A47449C1A5F55CFD</vt:lpwstr>
  </property>
  <property fmtid="{D5CDD505-2E9C-101B-9397-08002B2CF9AE}" pid="12" name="Order">
    <vt:r8>1244200</vt:r8>
  </property>
</Properties>
</file>